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6"/>
  </p:normalViewPr>
  <p:slideViewPr>
    <p:cSldViewPr snapToGrid="0">
      <p:cViewPr varScale="1">
        <p:scale>
          <a:sx n="84" d="100"/>
          <a:sy n="84" d="100"/>
        </p:scale>
        <p:origin x="18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7256-33A2-1549-97AD-E896142102C6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57EB-1A8E-6A4B-80CC-7F6A23907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27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7256-33A2-1549-97AD-E896142102C6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57EB-1A8E-6A4B-80CC-7F6A23907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2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7256-33A2-1549-97AD-E896142102C6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57EB-1A8E-6A4B-80CC-7F6A23907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76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7256-33A2-1549-97AD-E896142102C6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57EB-1A8E-6A4B-80CC-7F6A23907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68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7256-33A2-1549-97AD-E896142102C6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57EB-1A8E-6A4B-80CC-7F6A23907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36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7256-33A2-1549-97AD-E896142102C6}" type="datetimeFigureOut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57EB-1A8E-6A4B-80CC-7F6A23907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6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7256-33A2-1549-97AD-E896142102C6}" type="datetimeFigureOut">
              <a:rPr lang="en-US" smtClean="0"/>
              <a:t>9/20/23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57EB-1A8E-6A4B-80CC-7F6A23907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5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7256-33A2-1549-97AD-E896142102C6}" type="datetimeFigureOut">
              <a:rPr lang="en-US" smtClean="0"/>
              <a:t>9/20/23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57EB-1A8E-6A4B-80CC-7F6A23907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5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7256-33A2-1549-97AD-E896142102C6}" type="datetimeFigureOut">
              <a:rPr lang="en-US" smtClean="0"/>
              <a:t>9/20/23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57EB-1A8E-6A4B-80CC-7F6A23907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9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7256-33A2-1549-97AD-E896142102C6}" type="datetimeFigureOut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57EB-1A8E-6A4B-80CC-7F6A23907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7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7256-33A2-1549-97AD-E896142102C6}" type="datetimeFigureOut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657EB-1A8E-6A4B-80CC-7F6A23907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8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47256-33A2-1549-97AD-E896142102C6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657EB-1A8E-6A4B-80CC-7F6A23907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3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A0C0DFA3-CF78-AF47-6E1E-0B016FBF0AF4}"/>
              </a:ext>
            </a:extLst>
          </p:cNvPr>
          <p:cNvSpPr txBox="1">
            <a:spLocks/>
          </p:cNvSpPr>
          <p:nvPr/>
        </p:nvSpPr>
        <p:spPr>
          <a:xfrm>
            <a:off x="1036320" y="563881"/>
            <a:ext cx="6858000" cy="360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Epiphany Energy Utilization 2017-22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FFFD7D-DB95-7786-B451-415FDFA96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78" y="1770731"/>
            <a:ext cx="3878192" cy="45233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D1AD15-985E-BA48-0F71-DD2413EA2F48}"/>
              </a:ext>
            </a:extLst>
          </p:cNvPr>
          <p:cNvSpPr txBox="1"/>
          <p:nvPr/>
        </p:nvSpPr>
        <p:spPr>
          <a:xfrm>
            <a:off x="3979057" y="1828800"/>
            <a:ext cx="46772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Why are we doing this?</a:t>
            </a:r>
          </a:p>
          <a:p>
            <a:endParaRPr lang="en-US" sz="1600" b="1" dirty="0">
              <a:solidFill>
                <a:srgbClr val="00B050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To establish a benchmark for energy saving discussions </a:t>
            </a:r>
            <a:r>
              <a:rPr lang="en-US" sz="1600" i="1" dirty="0"/>
              <a:t>(how much money, carbon would a 15% savings bring?)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Provide regular (Quarterly) reporting on what we spend for gas, electric and water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Understand the climate impact of our energy usage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It’s good management – the Vestry should know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These slides are a summary of a detailed </a:t>
            </a:r>
            <a:r>
              <a:rPr lang="en-US" sz="1600" i="1" dirty="0"/>
              <a:t>Utility Utilization </a:t>
            </a:r>
            <a:r>
              <a:rPr lang="en-US" sz="1600" b="1" dirty="0"/>
              <a:t>spreadsheet which is available at </a:t>
            </a:r>
            <a:r>
              <a:rPr lang="en-US" sz="1600" dirty="0"/>
              <a:t>https://3crowns.org/</a:t>
            </a:r>
            <a:r>
              <a:rPr lang="en-US" sz="1600" dirty="0" err="1"/>
              <a:t>creationcare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25516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65BC663-E6FD-67F5-7A37-60D763C6C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6320" y="249238"/>
            <a:ext cx="6858000" cy="360362"/>
          </a:xfrm>
        </p:spPr>
        <p:txBody>
          <a:bodyPr>
            <a:noAutofit/>
          </a:bodyPr>
          <a:lstStyle/>
          <a:p>
            <a:r>
              <a:rPr lang="en-US" b="1" dirty="0"/>
              <a:t>Epiphany Energy Utilization 2017-22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A2FE4E-6174-0EF8-56E8-4321F02F57D6}"/>
              </a:ext>
            </a:extLst>
          </p:cNvPr>
          <p:cNvSpPr txBox="1"/>
          <p:nvPr/>
        </p:nvSpPr>
        <p:spPr>
          <a:xfrm>
            <a:off x="1693676" y="3085997"/>
            <a:ext cx="1727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Utility Consumption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ED29E5-E45A-69C6-875C-2C7A5DEC8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577" y="3194380"/>
            <a:ext cx="1602538" cy="130159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806EDD8-051B-CF47-79B1-11B9F1D305B5}"/>
              </a:ext>
            </a:extLst>
          </p:cNvPr>
          <p:cNvSpPr/>
          <p:nvPr/>
        </p:nvSpPr>
        <p:spPr>
          <a:xfrm>
            <a:off x="4771157" y="868680"/>
            <a:ext cx="4174723" cy="551688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0A86E5C-31C3-8346-D40B-59B0890C6AD8}"/>
              </a:ext>
            </a:extLst>
          </p:cNvPr>
          <p:cNvSpPr txBox="1">
            <a:spLocks/>
          </p:cNvSpPr>
          <p:nvPr/>
        </p:nvSpPr>
        <p:spPr>
          <a:xfrm>
            <a:off x="5511145" y="1009780"/>
            <a:ext cx="2643831" cy="22574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Expenditure versus Average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4F7B5D6-02D6-27D9-2B47-BF6C2662F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984" y="3542339"/>
            <a:ext cx="2466585" cy="160191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BF1B9DA-C02F-C8F3-CE0E-FF51C3791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857" y="1382155"/>
            <a:ext cx="1648393" cy="15473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574C448-BE0D-2E9A-2A8B-0BEB2B953B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9637" y="1389711"/>
            <a:ext cx="1767419" cy="15397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4685D0C-A656-FC4C-2A43-CEEBFDAA3A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7857" y="3076134"/>
            <a:ext cx="1685346" cy="14604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5E537CB-6B4C-92D9-B9D8-50297FE360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7857" y="4654830"/>
            <a:ext cx="1685346" cy="14739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2B4556C-F6B9-0952-6C9D-DED61EBC21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9636" y="4654830"/>
            <a:ext cx="1767419" cy="147392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73E73B6-4312-8255-0671-8C26907582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9903" y="3062660"/>
            <a:ext cx="1757153" cy="147392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1664305-898D-2D6C-ACD5-6F938DA028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120" y="889403"/>
            <a:ext cx="4712749" cy="202255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4583039-E84B-6139-679A-FA78D66F1E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5634" y="994225"/>
            <a:ext cx="786069" cy="3879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A8F605-BA0A-8D9A-71C1-353571C770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8543" y="3542338"/>
            <a:ext cx="2466585" cy="16019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E54E23-BFC0-C834-FBBF-090E6D9C770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8637" y="5385725"/>
            <a:ext cx="1884734" cy="11657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EFCA9C-D36A-32DF-B9F4-56584B7F8B4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09543" y="5381685"/>
            <a:ext cx="1982461" cy="116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1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65BC663-E6FD-67F5-7A37-60D763C6C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6320" y="249238"/>
            <a:ext cx="6858000" cy="360362"/>
          </a:xfrm>
        </p:spPr>
        <p:txBody>
          <a:bodyPr>
            <a:noAutofit/>
          </a:bodyPr>
          <a:lstStyle/>
          <a:p>
            <a:r>
              <a:rPr lang="en-US" b="1" dirty="0"/>
              <a:t>Epiphany Carbon Generation 2017-22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AE38CC-61EC-41A4-5CC4-DD6DE086C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240" y="1136544"/>
            <a:ext cx="3674698" cy="2311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3C628C-6604-DBF5-F37B-47B9716A3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" y="3923342"/>
            <a:ext cx="3768236" cy="2311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087891-49AF-CB0F-CC6C-3F96475BA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180" y="3923342"/>
            <a:ext cx="3331594" cy="2311718"/>
          </a:xfrm>
          <a:prstGeom prst="rect">
            <a:avLst/>
          </a:prstGeom>
        </p:spPr>
      </p:pic>
      <p:sp>
        <p:nvSpPr>
          <p:cNvPr id="17" name="Line Callout 1 16">
            <a:extLst>
              <a:ext uri="{FF2B5EF4-FFF2-40B4-BE49-F238E27FC236}">
                <a16:creationId xmlns:a16="http://schemas.microsoft.com/office/drawing/2014/main" id="{2A5350E2-98FD-9AF7-67BC-B92E42E83D7F}"/>
              </a:ext>
            </a:extLst>
          </p:cNvPr>
          <p:cNvSpPr/>
          <p:nvPr/>
        </p:nvSpPr>
        <p:spPr>
          <a:xfrm>
            <a:off x="4634938" y="1136544"/>
            <a:ext cx="3937562" cy="698551"/>
          </a:xfrm>
          <a:prstGeom prst="borderCallout1">
            <a:avLst>
              <a:gd name="adj1" fmla="val 98162"/>
              <a:gd name="adj2" fmla="val 25347"/>
              <a:gd name="adj3" fmla="val 131937"/>
              <a:gd name="adj4" fmla="val 188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r>
              <a:rPr lang="en-US" sz="1000" dirty="0"/>
              <a:t>The CO</a:t>
            </a:r>
            <a:r>
              <a:rPr lang="en-US" sz="1000" baseline="-25000" dirty="0"/>
              <a:t>2</a:t>
            </a:r>
            <a:r>
              <a:rPr lang="en-US" sz="1000" dirty="0"/>
              <a:t> generated by our church property each year is the equivalent of the emissions from 20-22 cars driven each year.  </a:t>
            </a:r>
          </a:p>
          <a:p>
            <a:r>
              <a:rPr lang="en-US" sz="1000" dirty="0"/>
              <a:t>Our goal is to reduce that to Zero by 2050.	</a:t>
            </a:r>
          </a:p>
        </p:txBody>
      </p:sp>
      <p:sp>
        <p:nvSpPr>
          <p:cNvPr id="18" name="Line Callout 1 17">
            <a:extLst>
              <a:ext uri="{FF2B5EF4-FFF2-40B4-BE49-F238E27FC236}">
                <a16:creationId xmlns:a16="http://schemas.microsoft.com/office/drawing/2014/main" id="{52D256DD-7A63-C3C4-5B6F-66D92999027E}"/>
              </a:ext>
            </a:extLst>
          </p:cNvPr>
          <p:cNvSpPr/>
          <p:nvPr/>
        </p:nvSpPr>
        <p:spPr>
          <a:xfrm>
            <a:off x="4572000" y="2476448"/>
            <a:ext cx="3937562" cy="698551"/>
          </a:xfrm>
          <a:prstGeom prst="borderCallout1">
            <a:avLst>
              <a:gd name="adj1" fmla="val 100309"/>
              <a:gd name="adj2" fmla="val 60826"/>
              <a:gd name="adj3" fmla="val 227827"/>
              <a:gd name="adj4" fmla="val 4768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r>
              <a:rPr lang="en-US" sz="1000" dirty="0"/>
              <a:t>Epiphany’s parish buildings are extremely inefficient. Our average energy efficiency (KBTUs /Square ft) is 109% - 166% worse than the US average for church buildings.	</a:t>
            </a:r>
          </a:p>
        </p:txBody>
      </p:sp>
    </p:spTree>
    <p:extLst>
      <p:ext uri="{BB962C8B-B14F-4D97-AF65-F5344CB8AC3E}">
        <p14:creationId xmlns:p14="http://schemas.microsoft.com/office/powerpoint/2010/main" val="4034464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2006</TotalTime>
  <Words>165</Words>
  <Application>Microsoft Macintosh PowerPoint</Application>
  <PresentationFormat>On-screen Show (4:3)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Reynolds</dc:creator>
  <cp:lastModifiedBy>Joshua Reynolds</cp:lastModifiedBy>
  <cp:revision>13</cp:revision>
  <dcterms:created xsi:type="dcterms:W3CDTF">2023-03-27T02:04:00Z</dcterms:created>
  <dcterms:modified xsi:type="dcterms:W3CDTF">2023-09-20T19:23:57Z</dcterms:modified>
</cp:coreProperties>
</file>